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20.xml" ContentType="application/vnd.ms-office.chartcolorstyle+xml"/>
  <Override PartName="/ppt/charts/style20.xml" ContentType="application/vnd.ms-office.chartstyle+xml"/>
  <Override PartName="/ppt/embeddings/Microsoft_Excel_Worksheet1.xlsx" ContentType="application/vnd.openxmlformats-officedocument.spreadsheetml.shee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308" r:id="rId4"/>
    <p:sldId id="307" r:id="rId5"/>
    <p:sldId id="275" r:id="rId6"/>
    <p:sldId id="298" r:id="rId7"/>
    <p:sldId id="306" r:id="rId8"/>
    <p:sldId id="299" r:id="rId9"/>
    <p:sldId id="287" r:id="rId10"/>
    <p:sldId id="309" r:id="rId11"/>
    <p:sldId id="281" r:id="rId12"/>
    <p:sldId id="284" r:id="rId13"/>
    <p:sldId id="286" r:id="rId14"/>
    <p:sldId id="289" r:id="rId15"/>
    <p:sldId id="288" r:id="rId16"/>
    <p:sldId id="290" r:id="rId17"/>
    <p:sldId id="291" r:id="rId18"/>
    <p:sldId id="292" r:id="rId19"/>
    <p:sldId id="293" r:id="rId20"/>
    <p:sldId id="277" r:id="rId21"/>
    <p:sldId id="303" r:id="rId22"/>
    <p:sldId id="279" r:id="rId23"/>
    <p:sldId id="304" r:id="rId24"/>
    <p:sldId id="282" r:id="rId25"/>
    <p:sldId id="294" r:id="rId26"/>
    <p:sldId id="295" r:id="rId27"/>
    <p:sldId id="296" r:id="rId28"/>
    <p:sldId id="297" r:id="rId29"/>
    <p:sldId id="283" r:id="rId30"/>
    <p:sldId id="268" r:id="rId31"/>
    <p:sldId id="269" r:id="rId32"/>
    <p:sldId id="266" r:id="rId33"/>
    <p:sldId id="302" r:id="rId34"/>
    <p:sldId id="300" r:id="rId35"/>
    <p:sldId id="301" r:id="rId36"/>
    <p:sldId id="285" r:id="rId37"/>
    <p:sldId id="26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EE2"/>
    <a:srgbClr val="F3DFBA"/>
    <a:srgbClr val="3D3D3D"/>
    <a:srgbClr val="584C46"/>
    <a:srgbClr val="867A6C"/>
    <a:srgbClr val="A1978B"/>
    <a:srgbClr val="F08820"/>
    <a:srgbClr val="4F4F4F"/>
    <a:srgbClr val="F5B96D"/>
    <a:srgbClr val="F0CA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58" y="1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26811" y="2875002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 smtClean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도서관 </a:t>
            </a:r>
            <a:r>
              <a:rPr lang="ko-KR" altLang="en-US" sz="6600" b="1" spc="-300" dirty="0" smtClean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웹사이트 제작</a:t>
            </a:r>
            <a:endParaRPr lang="ko-KR" altLang="en-US" sz="6600" b="1" spc="-300" dirty="0">
              <a:solidFill>
                <a:schemeClr val="accent1"/>
              </a:solidFill>
              <a:latin typeface="+mn-ea"/>
              <a:ea typeface="나눔스퀘어 ExtraBold" panose="020B0600000101010101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Cono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/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510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2,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DB  </a:t>
              </a:r>
              <a:r>
                <a:rPr lang="ko-KR" altLang="en-US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93355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971824" cy="584775"/>
            <a:chOff x="762000" y="1863785"/>
            <a:chExt cx="29718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356544" cy="584775"/>
            <a:chOff x="762000" y="1863785"/>
            <a:chExt cx="335654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제목을 입력하세요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"/>
            <a:ext cx="12192000" cy="6862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팀 구성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620382" y="1486592"/>
            <a:ext cx="11142264" cy="750139"/>
            <a:chOff x="1537048" y="1513659"/>
            <a:chExt cx="10533032" cy="10499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10991" cy="516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+mj-ea"/>
                  <a:ea typeface="+mj-ea"/>
                </a:rPr>
                <a:t>팀명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64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 smtClean="0">
                  <a:latin typeface="+mj-ea"/>
                  <a:ea typeface="+mj-ea"/>
                </a:rPr>
                <a:t>Cono</a:t>
              </a:r>
              <a:r>
                <a:rPr lang="en-US" altLang="ko-KR" sz="2400" dirty="0" smtClean="0">
                  <a:latin typeface="+mj-ea"/>
                  <a:ea typeface="+mj-ea"/>
                </a:rPr>
                <a:t> (</a:t>
              </a:r>
              <a:r>
                <a:rPr lang="ko-KR" altLang="en-US" sz="2400" dirty="0" err="1" smtClean="0">
                  <a:latin typeface="+mj-ea"/>
                  <a:ea typeface="+mj-ea"/>
                </a:rPr>
                <a:t>코딩노예</a:t>
              </a:r>
              <a:r>
                <a:rPr lang="en-US" altLang="ko-KR" sz="2400" dirty="0" smtClean="0">
                  <a:latin typeface="+mj-ea"/>
                  <a:ea typeface="+mj-ea"/>
                </a:rPr>
                <a:t>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9"/>
              <a:ext cx="8993726" cy="50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49736" y="2212261"/>
            <a:ext cx="11142264" cy="1663722"/>
            <a:chOff x="271248" y="2205019"/>
            <a:chExt cx="11142264" cy="166372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2205019"/>
              <a:ext cx="11142264" cy="1663722"/>
              <a:chOff x="1537048" y="1513659"/>
              <a:chExt cx="10533032" cy="232862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 smtClean="0">
                    <a:latin typeface="+mj-ea"/>
                    <a:ea typeface="+mj-ea"/>
                  </a:rPr>
                  <a:t>최학준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2205019"/>
              <a:ext cx="798022" cy="96427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68991" y="3834032"/>
            <a:ext cx="11142264" cy="1663722"/>
            <a:chOff x="271248" y="3802198"/>
            <a:chExt cx="11142264" cy="166372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3802198"/>
              <a:ext cx="11142264" cy="1663722"/>
              <a:chOff x="1537048" y="1513659"/>
              <a:chExt cx="10533032" cy="23286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박승훈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3802198"/>
              <a:ext cx="798022" cy="96482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049736" y="5443458"/>
            <a:ext cx="11142264" cy="1405976"/>
            <a:chOff x="271248" y="5372807"/>
            <a:chExt cx="11142264" cy="168503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5394120"/>
              <a:ext cx="11142264" cy="1663722"/>
              <a:chOff x="1537048" y="1513659"/>
              <a:chExt cx="10533032" cy="232862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임준혁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5372807"/>
              <a:ext cx="806335" cy="931025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소개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449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프로그램 기획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9420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도서 대출 반납서비스를 웹 페이지로 보다 체계적으로 관리 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9420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도서 대출 반납서비스를 웹 페이지로 보다 체계적으로 관리 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6062" y="1"/>
            <a:ext cx="12192000" cy="6858000"/>
            <a:chOff x="-6062" y="1"/>
            <a:chExt cx="12192000" cy="6858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2A1432-0331-4DA3-98F6-159094DEAD48}"/>
                </a:ext>
              </a:extLst>
            </p:cNvPr>
            <p:cNvSpPr/>
            <p:nvPr/>
          </p:nvSpPr>
          <p:spPr>
            <a:xfrm>
              <a:off x="-6062" y="1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9F9965-1B34-4FDB-B796-C5F5E52EB21D}"/>
                </a:ext>
              </a:extLst>
            </p:cNvPr>
            <p:cNvSpPr txBox="1"/>
            <p:nvPr/>
          </p:nvSpPr>
          <p:spPr>
            <a:xfrm>
              <a:off x="2116389" y="2876361"/>
              <a:ext cx="795923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이용자 스스로 서비스를</a:t>
              </a:r>
              <a:endPara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 누릴 수 있게 함</a:t>
              </a:r>
              <a:r>
                <a:rPr lang="en-US" altLang="ko-KR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9234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600260-D6AB-4F4F-A849-968DB208C6CF}"/>
              </a:ext>
            </a:extLst>
          </p:cNvPr>
          <p:cNvSpPr/>
          <p:nvPr/>
        </p:nvSpPr>
        <p:spPr>
          <a:xfrm>
            <a:off x="553377" y="3241107"/>
            <a:ext cx="1584000" cy="848355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FA123F1-0599-452D-A7CF-094D7AEBC41B}"/>
              </a:ext>
            </a:extLst>
          </p:cNvPr>
          <p:cNvSpPr/>
          <p:nvPr/>
        </p:nvSpPr>
        <p:spPr>
          <a:xfrm>
            <a:off x="2137463" y="3241107"/>
            <a:ext cx="1584000" cy="8483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EFDA73-E280-4438-886A-76EEC5F38B2E}"/>
              </a:ext>
            </a:extLst>
          </p:cNvPr>
          <p:cNvSpPr/>
          <p:nvPr/>
        </p:nvSpPr>
        <p:spPr>
          <a:xfrm>
            <a:off x="5293787" y="3241106"/>
            <a:ext cx="1584000" cy="848355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A0761D-88DD-4E49-9DFB-0CAB6F71C438}"/>
              </a:ext>
            </a:extLst>
          </p:cNvPr>
          <p:cNvSpPr/>
          <p:nvPr/>
        </p:nvSpPr>
        <p:spPr>
          <a:xfrm>
            <a:off x="6879500" y="3241105"/>
            <a:ext cx="1584000" cy="8483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A1C4734-8C13-43A9-AB95-06BAEF24F7DD}"/>
              </a:ext>
            </a:extLst>
          </p:cNvPr>
          <p:cNvSpPr/>
          <p:nvPr/>
        </p:nvSpPr>
        <p:spPr>
          <a:xfrm>
            <a:off x="10045776" y="3241107"/>
            <a:ext cx="1584000" cy="8483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/>
          <p:nvPr/>
        </p:nvCxnSpPr>
        <p:spPr>
          <a:xfrm>
            <a:off x="521288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2132803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180680-3D05-4DF6-B467-A090EC779D3F}"/>
              </a:ext>
            </a:extLst>
          </p:cNvPr>
          <p:cNvCxnSpPr/>
          <p:nvPr/>
        </p:nvCxnSpPr>
        <p:spPr>
          <a:xfrm>
            <a:off x="11645660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855F15-8218-46AE-88ED-455FA0D87F8C}"/>
              </a:ext>
            </a:extLst>
          </p:cNvPr>
          <p:cNvSpPr txBox="1"/>
          <p:nvPr/>
        </p:nvSpPr>
        <p:spPr>
          <a:xfrm>
            <a:off x="868324" y="350370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rgbClr val="554F4D"/>
                </a:solidFill>
              </a:rPr>
              <a:t>지혜의숲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94FD1-38B8-4AB4-8ACB-FA3ABB870B22}"/>
              </a:ext>
            </a:extLst>
          </p:cNvPr>
          <p:cNvSpPr txBox="1"/>
          <p:nvPr/>
        </p:nvSpPr>
        <p:spPr>
          <a:xfrm>
            <a:off x="2452410" y="3503702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554F4D"/>
                </a:solidFill>
              </a:rPr>
              <a:t>자원봉사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D1F9FB-806E-4098-94A5-C85533DD1FA0}"/>
              </a:ext>
            </a:extLst>
          </p:cNvPr>
          <p:cNvSpPr txBox="1"/>
          <p:nvPr/>
        </p:nvSpPr>
        <p:spPr>
          <a:xfrm>
            <a:off x="5608734" y="350370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rgbClr val="554F4D"/>
                </a:solidFill>
              </a:rPr>
              <a:t>후원안내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04FF1-3FDE-432C-B0AA-55B5BD127D28}"/>
              </a:ext>
            </a:extLst>
          </p:cNvPr>
          <p:cNvSpPr txBox="1"/>
          <p:nvPr/>
        </p:nvSpPr>
        <p:spPr>
          <a:xfrm>
            <a:off x="7167997" y="3388283"/>
            <a:ext cx="10070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554F4D"/>
                </a:solidFill>
              </a:rPr>
              <a:t>공지사항</a:t>
            </a:r>
            <a:r>
              <a:rPr lang="en-US" altLang="ko-KR" sz="1500" dirty="0" smtClean="0">
                <a:solidFill>
                  <a:srgbClr val="554F4D"/>
                </a:solidFill>
              </a:rPr>
              <a:t>/</a:t>
            </a:r>
          </a:p>
          <a:p>
            <a:pPr algn="ctr"/>
            <a:r>
              <a:rPr lang="ko-KR" altLang="en-US" sz="1500" dirty="0" smtClean="0">
                <a:solidFill>
                  <a:srgbClr val="554F4D"/>
                </a:solidFill>
              </a:rPr>
              <a:t>문화행사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65BE74-67A5-4AC3-9AB3-DB7B1EDA68C2}"/>
              </a:ext>
            </a:extLst>
          </p:cNvPr>
          <p:cNvSpPr txBox="1"/>
          <p:nvPr/>
        </p:nvSpPr>
        <p:spPr>
          <a:xfrm>
            <a:off x="10045732" y="3503702"/>
            <a:ext cx="1584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chemeClr val="bg1"/>
                </a:solidFill>
              </a:rPr>
              <a:t>도서관에 바란다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4742085" y="1484252"/>
              <a:ext cx="2553904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사이트 맵 구성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24531" y="4313584"/>
            <a:ext cx="1440000" cy="46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지혜의숲</a:t>
            </a:r>
            <a:r>
              <a:rPr lang="ko-KR" altLang="en-US" sz="1400" dirty="0" smtClean="0">
                <a:solidFill>
                  <a:srgbClr val="554F4D"/>
                </a:solidFill>
              </a:rPr>
              <a:t> 소개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FA123F1-0599-452D-A7CF-094D7AEBC41B}"/>
              </a:ext>
            </a:extLst>
          </p:cNvPr>
          <p:cNvSpPr/>
          <p:nvPr/>
        </p:nvSpPr>
        <p:spPr>
          <a:xfrm>
            <a:off x="8470579" y="3241105"/>
            <a:ext cx="1584000" cy="848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C94FD1-38B8-4AB4-8ACB-FA3ABB870B22}"/>
              </a:ext>
            </a:extLst>
          </p:cNvPr>
          <p:cNvSpPr txBox="1"/>
          <p:nvPr/>
        </p:nvSpPr>
        <p:spPr>
          <a:xfrm>
            <a:off x="8689345" y="3503700"/>
            <a:ext cx="1146468" cy="3231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err="1" smtClean="0">
                <a:solidFill>
                  <a:srgbClr val="554F4D"/>
                </a:solidFill>
              </a:rPr>
              <a:t>대출서비스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A0761D-88DD-4E49-9DFB-0CAB6F71C438}"/>
              </a:ext>
            </a:extLst>
          </p:cNvPr>
          <p:cNvSpPr/>
          <p:nvPr/>
        </p:nvSpPr>
        <p:spPr>
          <a:xfrm>
            <a:off x="3713203" y="3241106"/>
            <a:ext cx="1584000" cy="8483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904FF1-3FDE-432C-B0AA-55B5BD127D28}"/>
              </a:ext>
            </a:extLst>
          </p:cNvPr>
          <p:cNvSpPr txBox="1"/>
          <p:nvPr/>
        </p:nvSpPr>
        <p:spPr>
          <a:xfrm>
            <a:off x="4028150" y="350370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 smtClean="0">
                <a:solidFill>
                  <a:srgbClr val="554F4D"/>
                </a:solidFill>
              </a:rPr>
              <a:t>단체방문</a:t>
            </a:r>
            <a:endParaRPr lang="ko-KR" altLang="en-US" sz="1500" dirty="0">
              <a:solidFill>
                <a:srgbClr val="554F4D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3713203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5297203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687778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8463499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10040045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24531" y="4991750"/>
            <a:ext cx="1440000" cy="46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rgbClr val="554F4D"/>
                </a:solidFill>
              </a:rPr>
              <a:t>공간별 이용안내</a:t>
            </a:r>
            <a:endParaRPr lang="ko-KR" altLang="en-US" sz="1300" dirty="0">
              <a:solidFill>
                <a:srgbClr val="554F4D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24531" y="5675609"/>
            <a:ext cx="1440000" cy="46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편의시설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204803" y="4313584"/>
            <a:ext cx="1440000" cy="4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자원봉사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3783263" y="4313583"/>
            <a:ext cx="1440000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방문안내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3783263" y="4991749"/>
            <a:ext cx="1440000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방문신청</a:t>
            </a:r>
            <a:endParaRPr lang="ko-KR" altLang="en-US" sz="14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3783263" y="5675608"/>
            <a:ext cx="1440000" cy="46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방문결과확인</a:t>
            </a:r>
            <a:endParaRPr lang="ko-KR" altLang="en-US" sz="14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362754" y="4313583"/>
            <a:ext cx="1440000" cy="4680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후원안내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362754" y="4991749"/>
            <a:ext cx="1440000" cy="468000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후원정보</a:t>
            </a:r>
            <a:endParaRPr lang="ko-KR" altLang="en-US" sz="14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953274" y="4313582"/>
            <a:ext cx="1440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공지사항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6953274" y="4991748"/>
            <a:ext cx="1440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문화행사</a:t>
            </a:r>
            <a:endParaRPr lang="ko-KR" altLang="en-US" sz="14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8529819" y="4313582"/>
            <a:ext cx="1440000" cy="4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rgbClr val="554F4D"/>
                </a:solidFill>
              </a:rPr>
              <a:t>대출현황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10122853" y="4313582"/>
            <a:ext cx="1440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도서관에 바란다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8531772" y="4991748"/>
            <a:ext cx="1440000" cy="4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인기도서목록</a:t>
            </a:r>
            <a:endParaRPr lang="ko-KR" altLang="en-US" sz="14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8531772" y="5675607"/>
            <a:ext cx="1440000" cy="4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독후감</a:t>
            </a:r>
            <a:endParaRPr lang="ko-KR" altLang="en-US" sz="1400" dirty="0"/>
          </a:p>
        </p:txBody>
      </p:sp>
      <p:sp>
        <p:nvSpPr>
          <p:cNvPr id="95" name="직사각형 94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사이트 맵 구성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67236" y="2720873"/>
            <a:ext cx="10257528" cy="923330"/>
            <a:chOff x="967236" y="1908073"/>
            <a:chExt cx="10257528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D8363D-6514-4DB2-BDD2-1FB3409EAFAC}"/>
                </a:ext>
              </a:extLst>
            </p:cNvPr>
            <p:cNvSpPr/>
            <p:nvPr/>
          </p:nvSpPr>
          <p:spPr>
            <a:xfrm>
              <a:off x="967236" y="1908073"/>
              <a:ext cx="1033103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0FB678-E449-4093-AFAF-B8E362066DA3}"/>
                </a:ext>
              </a:extLst>
            </p:cNvPr>
            <p:cNvSpPr/>
            <p:nvPr/>
          </p:nvSpPr>
          <p:spPr>
            <a:xfrm>
              <a:off x="2152739" y="1908073"/>
              <a:ext cx="9072025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496737-B53C-4A7C-8E1A-C909542D5988}"/>
                </a:ext>
              </a:extLst>
            </p:cNvPr>
            <p:cNvSpPr txBox="1"/>
            <p:nvPr/>
          </p:nvSpPr>
          <p:spPr>
            <a:xfrm>
              <a:off x="1245581" y="2006528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26E71B-04CF-438E-A3E4-B1D3E30553A1}"/>
                </a:ext>
              </a:extLst>
            </p:cNvPr>
            <p:cNvSpPr txBox="1"/>
            <p:nvPr/>
          </p:nvSpPr>
          <p:spPr>
            <a:xfrm>
              <a:off x="2424141" y="2108128"/>
              <a:ext cx="6832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반납 등 실시간 대여 현황을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7236" y="4114417"/>
            <a:ext cx="10257528" cy="923330"/>
            <a:chOff x="967236" y="3301617"/>
            <a:chExt cx="10257528" cy="9233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6C0097-8B77-4E38-B2A9-B87B26820A80}"/>
                </a:ext>
              </a:extLst>
            </p:cNvPr>
            <p:cNvSpPr/>
            <p:nvPr/>
          </p:nvSpPr>
          <p:spPr>
            <a:xfrm>
              <a:off x="967236" y="3301617"/>
              <a:ext cx="1033103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7BB93-8640-4DBC-875B-462B74D13B7A}"/>
                </a:ext>
              </a:extLst>
            </p:cNvPr>
            <p:cNvSpPr/>
            <p:nvPr/>
          </p:nvSpPr>
          <p:spPr>
            <a:xfrm>
              <a:off x="2152739" y="3301617"/>
              <a:ext cx="9072025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69B547-6B49-409E-B26D-FAED0463BCDC}"/>
                </a:ext>
              </a:extLst>
            </p:cNvPr>
            <p:cNvSpPr txBox="1"/>
            <p:nvPr/>
          </p:nvSpPr>
          <p:spPr>
            <a:xfrm>
              <a:off x="1245581" y="340007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28299-F420-4609-81BB-156F5D043A81}"/>
                </a:ext>
              </a:extLst>
            </p:cNvPr>
            <p:cNvSpPr txBox="1"/>
            <p:nvPr/>
          </p:nvSpPr>
          <p:spPr>
            <a:xfrm>
              <a:off x="2424141" y="3501672"/>
              <a:ext cx="8763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도서관 운영방식이나 이벤트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,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프로그램 정보를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.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67236" y="5507961"/>
            <a:ext cx="10257528" cy="923330"/>
            <a:chOff x="967236" y="4695161"/>
            <a:chExt cx="10257528" cy="923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224253-CAF4-42CA-987C-40FF4F0F80DE}"/>
                </a:ext>
              </a:extLst>
            </p:cNvPr>
            <p:cNvSpPr/>
            <p:nvPr/>
          </p:nvSpPr>
          <p:spPr>
            <a:xfrm>
              <a:off x="967236" y="4695161"/>
              <a:ext cx="1033103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AB56B-6D3B-4157-B417-A077B0CE792A}"/>
                </a:ext>
              </a:extLst>
            </p:cNvPr>
            <p:cNvSpPr/>
            <p:nvPr/>
          </p:nvSpPr>
          <p:spPr>
            <a:xfrm>
              <a:off x="2152739" y="4695161"/>
              <a:ext cx="9072025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67A8D-1CB8-4452-B93B-219D088A66FD}"/>
                </a:ext>
              </a:extLst>
            </p:cNvPr>
            <p:cNvSpPr txBox="1"/>
            <p:nvPr/>
          </p:nvSpPr>
          <p:spPr>
            <a:xfrm>
              <a:off x="1245581" y="4793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A32A6-0C23-4F87-968C-A78F109106DC}"/>
                </a:ext>
              </a:extLst>
            </p:cNvPr>
            <p:cNvSpPr txBox="1"/>
            <p:nvPr/>
          </p:nvSpPr>
          <p:spPr>
            <a:xfrm>
              <a:off x="2424141" y="4895216"/>
              <a:ext cx="6325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도서관 </a:t>
              </a:r>
              <a:r>
                <a:rPr lang="ko-KR" altLang="en-US" sz="2800" spc="-15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건의 또는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구매요청을 할 수 있다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5195734" y="1484252"/>
              <a:ext cx="1646605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요구사항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1263</Words>
  <Application>Microsoft Office PowerPoint</Application>
  <PresentationFormat>와이드스크린</PresentationFormat>
  <Paragraphs>274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G마켓 산스 TTF Bold</vt:lpstr>
      <vt:lpstr>나눔스퀘어 Bold</vt:lpstr>
      <vt:lpstr>나눔스퀘어 ExtraBold</vt:lpstr>
      <vt:lpstr>나눔스퀘어 Light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81</cp:revision>
  <dcterms:created xsi:type="dcterms:W3CDTF">2020-05-25T00:38:46Z</dcterms:created>
  <dcterms:modified xsi:type="dcterms:W3CDTF">2021-07-16T07:08:45Z</dcterms:modified>
</cp:coreProperties>
</file>